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Nunito" panose="020B0604020202020204" charset="-18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6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e0c711d9a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e0c711d9a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e0c711d9ab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e0c711d9ab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e0c711d9ab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e0c711d9ab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e0c711d9ab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e0c711d9ab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e0c711d9a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e0c711d9a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e0c711d9ab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e0c711d9ab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e0c711d9ab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e0c711d9ab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e0c711d9ab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e0c711d9ab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eba9010e2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eba9010e2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e233d2d908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e233d2d908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e0c711d9a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e0c711d9a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eba9010e26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eba9010e26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eba9010e2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eba9010e2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e0c711d9a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e0c711d9a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e0c711d9a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e0c711d9ab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e0c711d9a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e0c711d9a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e0c711d9a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e0c711d9a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e0c711d9ab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e0c711d9ab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eba9010e2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eba9010e2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0c711d9a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e0c711d9a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eaed544d2e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eaed544d2e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eaed544d2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eaed544d2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e0c711d9a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e0c711d9a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e0c711d9ab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e0c711d9ab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ba9010e2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eba9010e26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e0c711d9a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e0c711d9a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I._Ferenc_J%C3%B3zsef_magyar_kir%C3%A1l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hu.wikipedia.org/wiki/Rom%C3%A1nia" TargetMode="External"/><Relationship Id="rId7" Type="http://schemas.openxmlformats.org/officeDocument/2006/relationships/hyperlink" Target="https://hu.wikipedia.org/wiki/Sz%C3%A9kelyudvarhel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hu.wikipedia.org/wiki/S%C3%B3vid%C3%A9k" TargetMode="External"/><Relationship Id="rId5" Type="http://schemas.openxmlformats.org/officeDocument/2006/relationships/hyperlink" Target="https://hu.wikipedia.org/wiki/K%C3%B6zs%C3%A9g" TargetMode="External"/><Relationship Id="rId4" Type="http://schemas.openxmlformats.org/officeDocument/2006/relationships/hyperlink" Target="https://hu.wikipedia.org/wiki/Hargita_megye" TargetMode="External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311700" y="511750"/>
            <a:ext cx="8520600" cy="3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67" b="1"/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5467" b="1">
                <a:solidFill>
                  <a:srgbClr val="1234CD"/>
                </a:solidFill>
              </a:rPr>
              <a:t>HATÁRTALANUL! </a:t>
            </a:r>
            <a:r>
              <a:rPr lang="hu" sz="5467" b="1"/>
              <a:t> </a:t>
            </a:r>
            <a:r>
              <a:rPr lang="hu" sz="5467" b="1">
                <a:solidFill>
                  <a:srgbClr val="1234CD"/>
                </a:solidFill>
              </a:rPr>
              <a:t>ERDÉLY</a:t>
            </a:r>
            <a:endParaRPr sz="5467" b="1">
              <a:solidFill>
                <a:srgbClr val="1234CD"/>
              </a:solidFill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5467" b="1">
                <a:solidFill>
                  <a:srgbClr val="007668"/>
                </a:solidFill>
              </a:rPr>
              <a:t>2026. június 01-06.</a:t>
            </a:r>
            <a:endParaRPr sz="5467" b="1">
              <a:solidFill>
                <a:srgbClr val="00766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3976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FARKASLAKA</a:t>
            </a:r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body" idx="1"/>
          </p:nvPr>
        </p:nvSpPr>
        <p:spPr>
          <a:xfrm>
            <a:off x="4330850" y="221250"/>
            <a:ext cx="4621500" cy="4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000000"/>
                </a:solidFill>
              </a:rPr>
              <a:t>Romániában, Hargitamegyében található.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hu" sz="1900">
                <a:solidFill>
                  <a:srgbClr val="000000"/>
                </a:solidFill>
              </a:rPr>
              <a:t>A település nevének eredete: a közeli erdőkben sok farkas lakott, amelyek néha a faluba is bemerészkedtek</a:t>
            </a:r>
            <a:r>
              <a:rPr lang="hu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.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000000"/>
                </a:solidFill>
              </a:rPr>
              <a:t>Tamási Áron székely író szülőfaluja, sírja. 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000000"/>
                </a:solidFill>
              </a:rPr>
              <a:t>A Jézus szíve kilátó</a:t>
            </a:r>
            <a:r>
              <a:rPr lang="hu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falu határában.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hu" sz="1900">
                <a:solidFill>
                  <a:srgbClr val="000000"/>
                </a:solidFill>
              </a:rPr>
              <a:t>A szénégetés ma is jelentős foglalkozási ágazat maradt a falu lakossága körében</a:t>
            </a:r>
            <a:r>
              <a:rPr lang="hu" sz="1900">
                <a:solidFill>
                  <a:srgbClr val="898989"/>
                </a:solidFill>
              </a:rPr>
              <a:t>.</a:t>
            </a:r>
            <a:endParaRPr sz="1900">
              <a:solidFill>
                <a:srgbClr val="898989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endParaRPr sz="1900">
              <a:solidFill>
                <a:schemeClr val="dk1"/>
              </a:solidFill>
            </a:endParaRPr>
          </a:p>
        </p:txBody>
      </p:sp>
      <p:pic>
        <p:nvPicPr>
          <p:cNvPr id="207" name="Google Shape;20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225" y="1048875"/>
            <a:ext cx="3748625" cy="281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 title="IMG_20260602_17585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025" y="721650"/>
            <a:ext cx="2972298" cy="396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 txBox="1">
            <a:spLocks noGrp="1"/>
          </p:cNvSpPr>
          <p:nvPr>
            <p:ph type="title"/>
          </p:nvPr>
        </p:nvSpPr>
        <p:spPr>
          <a:xfrm>
            <a:off x="517500" y="130600"/>
            <a:ext cx="4054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HOMORÓDFÜRDŐ</a:t>
            </a:r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body" idx="1"/>
          </p:nvPr>
        </p:nvSpPr>
        <p:spPr>
          <a:xfrm>
            <a:off x="4430000" y="275550"/>
            <a:ext cx="4623300" cy="4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h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Népesség: 78 fő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h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Magyar lakoság: 56 fő(1992-ben 72 lakosa volt, 1 román kivételével mind magyarok.)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h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Nagy-Homoród és a Fürdő-patak völgyeiben kialakult telep gyógyvizeinek, borvizeinek köszönhetően alakult ki.  Gyógyfürdőit, villáit 1948-ban államosították.  A fürdők ma már nem működnek.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225" y="1503975"/>
            <a:ext cx="4219774" cy="280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 title="homorodfurd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325" y="712325"/>
            <a:ext cx="2960325" cy="394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 txBox="1">
            <a:spLocks noGrp="1"/>
          </p:cNvSpPr>
          <p:nvPr>
            <p:ph type="title"/>
          </p:nvPr>
        </p:nvSpPr>
        <p:spPr>
          <a:xfrm>
            <a:off x="187513" y="133950"/>
            <a:ext cx="3960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CSÍKSZEREDA</a:t>
            </a:r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body" idx="1"/>
          </p:nvPr>
        </p:nvSpPr>
        <p:spPr>
          <a:xfrm>
            <a:off x="4371550" y="216850"/>
            <a:ext cx="4623300" cy="47010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000"/>
              <a:buChar char="●"/>
            </a:pPr>
            <a:r>
              <a:rPr lang="hu" sz="1800">
                <a:solidFill>
                  <a:srgbClr val="202122"/>
                </a:solidFill>
              </a:rPr>
              <a:t>17. Század elején kezdték el építeni a Mikó várat.</a:t>
            </a:r>
            <a:endParaRPr sz="1800">
              <a:solidFill>
                <a:srgbClr val="202122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000"/>
              <a:buChar char="●"/>
            </a:pPr>
            <a:r>
              <a:rPr lang="hu" sz="1800">
                <a:solidFill>
                  <a:srgbClr val="202122"/>
                </a:solidFill>
              </a:rPr>
              <a:t>Bár a várat eredetileg főúri lakhelynek szánták, az évszázadok során volt török által felégetett rom, osztrák katonai erőd és laktanya is, mielőtt elnyerte mai múzeum formáját.</a:t>
            </a:r>
            <a:endParaRPr sz="1800">
              <a:solidFill>
                <a:srgbClr val="202122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000"/>
              <a:buChar char="●"/>
            </a:pPr>
            <a:r>
              <a:rPr lang="hu" sz="1800">
                <a:solidFill>
                  <a:srgbClr val="202122"/>
                </a:solidFill>
              </a:rPr>
              <a:t>A vár udvara ma már kedvelt kulturális helyszín, ahol koncerteket és fesztiválokat is tartanak, például a híres Régizene Fesztivált is tartják.</a:t>
            </a:r>
            <a:endParaRPr sz="1800">
              <a:solidFill>
                <a:srgbClr val="202122"/>
              </a:solidFill>
            </a:endParaRPr>
          </a:p>
        </p:txBody>
      </p:sp>
      <p:pic>
        <p:nvPicPr>
          <p:cNvPr id="223" name="Google Shape;223;p24" title="mikooo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525" y="826000"/>
            <a:ext cx="4184025" cy="409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 title="IMG_20260603_11151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526" y="1549100"/>
            <a:ext cx="4491699" cy="336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 title="IMG_20260603_09262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4675" y="1581476"/>
            <a:ext cx="4448476" cy="333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 title="IMG_20260603_11100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7338" y="216850"/>
            <a:ext cx="3157627" cy="236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39063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GYIMESBÜKK</a:t>
            </a:r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body" idx="1"/>
          </p:nvPr>
        </p:nvSpPr>
        <p:spPr>
          <a:xfrm>
            <a:off x="4388900" y="221250"/>
            <a:ext cx="4623300" cy="4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hu" sz="1900">
                <a:solidFill>
                  <a:srgbClr val="000000"/>
                </a:solidFill>
              </a:rPr>
              <a:t>A történelmi Erdély keleti részén fekszik.</a:t>
            </a:r>
            <a:endParaRPr sz="1900">
              <a:solidFill>
                <a:srgbClr val="000000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hu" sz="1900">
                <a:solidFill>
                  <a:srgbClr val="000000"/>
                </a:solidFill>
              </a:rPr>
              <a:t>Itt találhatóak a 17. században épült Rákóczi-vár romjai.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hu" sz="1900">
                <a:solidFill>
                  <a:srgbClr val="000000"/>
                </a:solidFill>
              </a:rPr>
              <a:t>Telki testvértelepüléseként jelentős szerepet játszik a közös hagyományok ápolásában, a határon túli magyar kapcsolatok alakításában.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hu" sz="1900">
                <a:solidFill>
                  <a:srgbClr val="000000"/>
                </a:solidFill>
              </a:rPr>
              <a:t>A történelmi határ mentén áll a Magyar Királyi Államvasútak 30. számú őrháza, helyt adva a vasúttörténeti kiállításnak.</a:t>
            </a:r>
            <a:endParaRPr sz="1900">
              <a:solidFill>
                <a:srgbClr val="000000"/>
              </a:solidFill>
            </a:endParaRPr>
          </a:p>
        </p:txBody>
      </p:sp>
      <p:pic>
        <p:nvPicPr>
          <p:cNvPr id="233" name="Google Shape;233;p25" title="577589663_1272070348292508_1263353288830783443_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400" y="1109308"/>
            <a:ext cx="3906300" cy="292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5" title="IMG_20260603_16115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113" y="636550"/>
            <a:ext cx="3143973" cy="419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4007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CSÍKSOMLYÓ</a:t>
            </a:r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body" idx="1"/>
          </p:nvPr>
        </p:nvSpPr>
        <p:spPr>
          <a:xfrm>
            <a:off x="4168900" y="221250"/>
            <a:ext cx="4623300" cy="4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100"/>
              <a:buChar char="●"/>
            </a:pPr>
            <a:r>
              <a:rPr lang="hu" sz="1900">
                <a:solidFill>
                  <a:srgbClr val="0A0A0A"/>
                </a:solidFill>
              </a:rPr>
              <a:t>Hagyományőrző búcsú: 1567-es hitvédő győzelem emléke(2026. május 23.)</a:t>
            </a:r>
            <a:endParaRPr sz="1900">
              <a:solidFill>
                <a:srgbClr val="0A0A0A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100"/>
              <a:buChar char="●"/>
            </a:pPr>
            <a:r>
              <a:rPr lang="hu" sz="1900">
                <a:solidFill>
                  <a:srgbClr val="0A0A0A"/>
                </a:solidFill>
              </a:rPr>
              <a:t>Szent helyek: Hármashalom-oltár, kápolnák, legnagyobb Mária-szobor</a:t>
            </a:r>
            <a:endParaRPr sz="1900">
              <a:solidFill>
                <a:srgbClr val="0A0A0A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100"/>
              <a:buChar char="●"/>
            </a:pPr>
            <a:r>
              <a:rPr lang="hu" sz="1900">
                <a:solidFill>
                  <a:srgbClr val="0A0A0A"/>
                </a:solidFill>
              </a:rPr>
              <a:t>Különleges napfelkelte: pünkösd hajnalán a felkelő napban látni lehet a Szentlelket jelképező galambot</a:t>
            </a:r>
            <a:endParaRPr sz="1900">
              <a:solidFill>
                <a:srgbClr val="0A0A0A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100"/>
              <a:buChar char="●"/>
            </a:pPr>
            <a:r>
              <a:rPr lang="hu" sz="1900">
                <a:solidFill>
                  <a:srgbClr val="0A0A0A"/>
                </a:solidFill>
              </a:rPr>
              <a:t>Zarándokvonatok: Csíksomlyó Expressz, Székely Gyors és Boldogasszony Zarándokvonat( május 21-25.)</a:t>
            </a:r>
            <a:endParaRPr sz="1900">
              <a:solidFill>
                <a:srgbClr val="0A0A0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700">
              <a:solidFill>
                <a:srgbClr val="0A0A0A"/>
              </a:solidFill>
            </a:endParaRPr>
          </a:p>
        </p:txBody>
      </p:sp>
      <p:pic>
        <p:nvPicPr>
          <p:cNvPr id="241" name="Google Shape;241;p26" title="Harmashalom-oltár-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500" y="1067050"/>
            <a:ext cx="3857551" cy="328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 title="IMG_20260603_12320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350" y="1299925"/>
            <a:ext cx="4007700" cy="300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39843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ZETEVÁRALJA</a:t>
            </a:r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body" idx="1"/>
          </p:nvPr>
        </p:nvSpPr>
        <p:spPr>
          <a:xfrm>
            <a:off x="4310625" y="220425"/>
            <a:ext cx="4711800" cy="5143500"/>
          </a:xfrm>
          <a:prstGeom prst="rect">
            <a:avLst/>
          </a:prstGeom>
          <a:ln w="9525" cap="flat" cmpd="sng">
            <a:solidFill>
              <a:srgbClr val="2338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hu" sz="1900"/>
              <a:t>Népesség: 862 fő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hu" sz="1900"/>
              <a:t>Magyar: 710 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hu" sz="1900"/>
              <a:t>A környék a népművészetek, hagyományok és szokások egy kiapadhatatlan kincsesbányája.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hu" sz="1900"/>
              <a:t>2014. áprilisában Zeteváralján vonták fel Erdély legnagyobb székely zászlóját, amely tizenöt méter hosszú és hét méter széles, rúdja pedig húsz méteres.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hu" sz="1900">
                <a:solidFill>
                  <a:srgbClr val="202122"/>
                </a:solidFill>
                <a:highlight>
                  <a:srgbClr val="FFFFFF"/>
                </a:highlight>
              </a:rPr>
              <a:t>A szép házakból álló falu Székelyudvarhelytől 17 km-re.</a:t>
            </a:r>
            <a:endParaRPr sz="19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900"/>
          </a:p>
        </p:txBody>
      </p:sp>
      <p:pic>
        <p:nvPicPr>
          <p:cNvPr id="249" name="Google Shape;2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717" y="827209"/>
            <a:ext cx="3521566" cy="3380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7" title="IMG_20260604_13054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375" y="1200157"/>
            <a:ext cx="4100250" cy="307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3960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MADARASI-HARGITA</a:t>
            </a:r>
            <a:endParaRPr/>
          </a:p>
        </p:txBody>
      </p:sp>
      <p:sp>
        <p:nvSpPr>
          <p:cNvPr id="256" name="Google Shape;256;p28"/>
          <p:cNvSpPr txBox="1">
            <a:spLocks noGrp="1"/>
          </p:cNvSpPr>
          <p:nvPr>
            <p:ph type="body" idx="1"/>
          </p:nvPr>
        </p:nvSpPr>
        <p:spPr>
          <a:xfrm>
            <a:off x="4371550" y="216850"/>
            <a:ext cx="4623300" cy="4701000"/>
          </a:xfrm>
          <a:prstGeom prst="rect">
            <a:avLst/>
          </a:prstGeom>
          <a:ln w="9525" cap="flat" cmpd="sng">
            <a:solidFill>
              <a:srgbClr val="2238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hu" sz="1900" b="1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Madarasi-Hargita</a:t>
            </a:r>
            <a:r>
              <a:rPr lang="hu" sz="19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(románul: </a:t>
            </a:r>
            <a:r>
              <a:rPr lang="hu" sz="1900" i="1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Harghita-Mădăraș</a:t>
            </a:r>
            <a:r>
              <a:rPr lang="hu" sz="19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 a Hargita-hegység és székelyföld legmagasabb hegycsúcsa.</a:t>
            </a:r>
            <a:r>
              <a:rPr lang="hu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hu" sz="19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Az egykori kráter szélessége 5 km. A déli oldalból ered a Hargita leghosszabb folyóvize, a Vargyas-patak.</a:t>
            </a:r>
            <a:endParaRPr sz="19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900"/>
              <a:buFont typeface="Arial"/>
              <a:buChar char="●"/>
            </a:pPr>
            <a:r>
              <a:rPr lang="hu" sz="19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Ez ma Székelyföld legnépszerűbb síközpontja</a:t>
            </a:r>
            <a:r>
              <a:rPr lang="h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9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075" y="743868"/>
            <a:ext cx="2432752" cy="36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8" title="IMG_20260604_09013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6300" y="743877"/>
            <a:ext cx="5227827" cy="392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 title="IMG_20260604_09534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5927" y="415075"/>
            <a:ext cx="3228399" cy="430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8" title="IMG_20260604_105956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422" y="789405"/>
            <a:ext cx="5227827" cy="3920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7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9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9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4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3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6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9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3999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MÁRÉFALVA</a:t>
            </a:r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body" idx="1"/>
          </p:nvPr>
        </p:nvSpPr>
        <p:spPr>
          <a:xfrm>
            <a:off x="4303850" y="130600"/>
            <a:ext cx="4623300" cy="46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1C2F37"/>
                </a:solidFill>
              </a:rPr>
              <a:t>Máréfalva egy falu Székelyföldön, Hargita megye területén.</a:t>
            </a:r>
            <a:endParaRPr sz="1900">
              <a:solidFill>
                <a:srgbClr val="1C2F37"/>
              </a:solidFill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1C2F37"/>
                </a:solidFill>
              </a:rPr>
              <a:t>A település különösen híres a faragott székelykapuiról, melyek a helyi népi kultúra fontos jelképei.</a:t>
            </a:r>
            <a:endParaRPr sz="1900">
              <a:solidFill>
                <a:srgbClr val="1C2F37"/>
              </a:solidFill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1C2F37"/>
                </a:solidFill>
              </a:rPr>
              <a:t>Máréfalván sok régi, díszes kapu található, amelyeket hagyományos mintákkal faragtak ki </a:t>
            </a:r>
            <a:endParaRPr sz="1900">
              <a:solidFill>
                <a:srgbClr val="1C2F37"/>
              </a:solidFill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1C2F37"/>
                </a:solidFill>
              </a:rPr>
              <a:t>A falu lakói ma is őrzik a székely hagyományokat és a népi mesterségeket.</a:t>
            </a:r>
            <a:endParaRPr sz="1900">
              <a:solidFill>
                <a:srgbClr val="000000"/>
              </a:solidFill>
            </a:endParaRPr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338" y="836950"/>
            <a:ext cx="3417325" cy="370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575" y="1248249"/>
            <a:ext cx="3826876" cy="264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 title="IMG_20260603_182327.jpg"/>
          <p:cNvPicPr preferRelativeResize="0"/>
          <p:nvPr/>
        </p:nvPicPr>
        <p:blipFill rotWithShape="1">
          <a:blip r:embed="rId5">
            <a:alphaModFix/>
          </a:blip>
          <a:srcRect t="1343" b="1353"/>
          <a:stretch/>
        </p:blipFill>
        <p:spPr>
          <a:xfrm>
            <a:off x="268350" y="1416760"/>
            <a:ext cx="3999898" cy="291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3999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SZEJKEFÜRDŐ</a:t>
            </a:r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body" idx="1"/>
          </p:nvPr>
        </p:nvSpPr>
        <p:spPr>
          <a:xfrm>
            <a:off x="4303850" y="345525"/>
            <a:ext cx="4623300" cy="44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3841"/>
              </a:buClr>
              <a:buSzPts val="1900"/>
              <a:buChar char="●"/>
            </a:pPr>
            <a:r>
              <a:rPr lang="hu" sz="1900">
                <a:solidFill>
                  <a:srgbClr val="223841"/>
                </a:solidFill>
              </a:rPr>
              <a:t>Székelyudvarhely közkedvelt üdülőövezete, amely a várostól mindössze 4 km-re helyezkedik el. </a:t>
            </a:r>
            <a:endParaRPr sz="1900">
              <a:solidFill>
                <a:srgbClr val="223841"/>
              </a:solidFill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3841"/>
              </a:buClr>
              <a:buSzPts val="1900"/>
              <a:buChar char="●"/>
            </a:pPr>
            <a:r>
              <a:rPr lang="hu" sz="1900">
                <a:solidFill>
                  <a:srgbClr val="223841"/>
                </a:solidFill>
              </a:rPr>
              <a:t>A szürkés, sós gyógyvizéről ismert terület gazdag természeti és kulturális értékekben.</a:t>
            </a:r>
            <a:endParaRPr sz="1900">
              <a:solidFill>
                <a:srgbClr val="223841"/>
              </a:solidFill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3841"/>
              </a:buClr>
              <a:buSzPts val="1900"/>
              <a:buChar char="●"/>
            </a:pPr>
            <a:r>
              <a:rPr lang="hu" sz="1900">
                <a:solidFill>
                  <a:srgbClr val="223841"/>
                </a:solidFill>
              </a:rPr>
              <a:t>A „legnagyobb székely” végső nyughelye, amelyhez egy tizenhat darabból álló, egyedi székely kapusoron keresztül lehet felsétálni.</a:t>
            </a:r>
            <a:endParaRPr sz="1900">
              <a:solidFill>
                <a:srgbClr val="223841"/>
              </a:solidFill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900">
              <a:solidFill>
                <a:srgbClr val="000000"/>
              </a:solidFill>
            </a:endParaRPr>
          </a:p>
        </p:txBody>
      </p:sp>
      <p:pic>
        <p:nvPicPr>
          <p:cNvPr id="276" name="Google Shape;2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950" y="1185000"/>
            <a:ext cx="3999048" cy="299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 title="IMG_20260604_14010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00" y="671553"/>
            <a:ext cx="3155324" cy="420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 title="IMG_20260604_14064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8363" y="318433"/>
            <a:ext cx="3412899" cy="45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4007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SZÉKELYUDVARHELY</a:t>
            </a:r>
            <a:endParaRPr/>
          </a:p>
        </p:txBody>
      </p:sp>
      <p:sp>
        <p:nvSpPr>
          <p:cNvPr id="284" name="Google Shape;284;p31"/>
          <p:cNvSpPr txBox="1">
            <a:spLocks noGrp="1"/>
          </p:cNvSpPr>
          <p:nvPr>
            <p:ph type="body" idx="1"/>
          </p:nvPr>
        </p:nvSpPr>
        <p:spPr>
          <a:xfrm>
            <a:off x="4386325" y="-145275"/>
            <a:ext cx="4623300" cy="5046000"/>
          </a:xfrm>
          <a:prstGeom prst="rect">
            <a:avLst/>
          </a:prstGeom>
          <a:ln w="9525" cap="flat" cmpd="sng">
            <a:solidFill>
              <a:srgbClr val="2035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hu" sz="1900">
                <a:solidFill>
                  <a:srgbClr val="000000"/>
                </a:solidFill>
              </a:rPr>
              <a:t>Székelyudvarhely Erdély egyik legismertebb székely város.</a:t>
            </a:r>
            <a:endParaRPr sz="19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hu" sz="1900">
                <a:solidFill>
                  <a:srgbClr val="000000"/>
                </a:solidFill>
              </a:rPr>
              <a:t>A város gazdag történelmi és kulturális hagyományokkal rendelkezik.</a:t>
            </a:r>
            <a:endParaRPr sz="19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hu" sz="1900">
                <a:solidFill>
                  <a:srgbClr val="000000"/>
                </a:solidFill>
              </a:rPr>
              <a:t>Székelyudvarhelyen számos iskola, múzeum és műemlék található.</a:t>
            </a:r>
            <a:endParaRPr sz="19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hu" sz="1900">
                <a:solidFill>
                  <a:srgbClr val="000000"/>
                </a:solidFill>
              </a:rPr>
              <a:t>A település fontos szerepet játszik a székely kultúra megőrzésében.</a:t>
            </a:r>
            <a:endParaRPr sz="19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hu" sz="1900">
                <a:solidFill>
                  <a:srgbClr val="000000"/>
                </a:solidFill>
              </a:rPr>
              <a:t>A város környéke gyönyörű természeti látnivalókban gazdag.</a:t>
            </a:r>
            <a:endParaRPr sz="19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endParaRPr sz="1700">
              <a:solidFill>
                <a:schemeClr val="dk1"/>
              </a:solidFill>
            </a:endParaRPr>
          </a:p>
        </p:txBody>
      </p:sp>
      <p:pic>
        <p:nvPicPr>
          <p:cNvPr id="285" name="Google Shape;2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25" y="1120000"/>
            <a:ext cx="4066750" cy="3054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1" title="IMG_20260604_15005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6100" y="320188"/>
            <a:ext cx="3377326" cy="450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1" title="IMG_20260604_14471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800" y="694675"/>
            <a:ext cx="3190825" cy="425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3937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NAGYVÁRAD</a:t>
            </a:r>
            <a:endParaRPr/>
          </a:p>
        </p:txBody>
      </p:sp>
      <p:sp>
        <p:nvSpPr>
          <p:cNvPr id="134" name="Google Shape;134;p14"/>
          <p:cNvSpPr txBox="1">
            <a:spLocks noGrp="1"/>
          </p:cNvSpPr>
          <p:nvPr>
            <p:ph type="body" idx="1"/>
          </p:nvPr>
        </p:nvSpPr>
        <p:spPr>
          <a:xfrm>
            <a:off x="4406225" y="221250"/>
            <a:ext cx="4623300" cy="4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hu" sz="1900">
                <a:solidFill>
                  <a:srgbClr val="000000"/>
                </a:solidFill>
              </a:rPr>
              <a:t>Nagyvárad, Partium és a Sebes-Körös partjának lenyűgöző központja.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hu" sz="1900">
                <a:solidFill>
                  <a:srgbClr val="000000"/>
                </a:solidFill>
              </a:rPr>
              <a:t>Kiemelt látnivalók: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hu" sz="1900">
                <a:solidFill>
                  <a:srgbClr val="000000"/>
                </a:solidFill>
              </a:rPr>
              <a:t>Szecessziós gyöngyszemek: A Fekete Sas palota üvegfestményes passzázsa és a nemrég felújított Darvas–La Roche-ház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hu" sz="1900">
                <a:solidFill>
                  <a:srgbClr val="000000"/>
                </a:solidFill>
              </a:rPr>
              <a:t>Egyházi örökség: A Római Katolikus Székesegyház és Püspöki Palota, valamint a különleges Holdas-templom.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endParaRPr sz="1900">
              <a:solidFill>
                <a:schemeClr val="dk1"/>
              </a:solidFill>
            </a:endParaRPr>
          </a:p>
        </p:txBody>
      </p:sp>
      <p:pic>
        <p:nvPicPr>
          <p:cNvPr id="135" name="Google Shape;13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100" y="822660"/>
            <a:ext cx="4196125" cy="251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 title="IMG_20260601_125256 (2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148" y="702050"/>
            <a:ext cx="3131551" cy="417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2"/>
          <p:cNvSpPr txBox="1">
            <a:spLocks noGrp="1"/>
          </p:cNvSpPr>
          <p:nvPr>
            <p:ph type="title"/>
          </p:nvPr>
        </p:nvSpPr>
        <p:spPr>
          <a:xfrm>
            <a:off x="148206" y="147950"/>
            <a:ext cx="4685400" cy="767700"/>
          </a:xfrm>
          <a:prstGeom prst="rect">
            <a:avLst/>
          </a:prstGeom>
        </p:spPr>
        <p:txBody>
          <a:bodyPr spcFirstLastPara="1" wrap="square" lIns="88025" tIns="88025" rIns="88025" bIns="880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888"/>
              <a:t>SZÉKELYUDVARHELY</a:t>
            </a:r>
            <a:endParaRPr sz="2888"/>
          </a:p>
        </p:txBody>
      </p:sp>
      <p:pic>
        <p:nvPicPr>
          <p:cNvPr id="293" name="Google Shape;293;p32" title="IMG_20260604_18001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9788" y="441200"/>
            <a:ext cx="3327187" cy="443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2" title="IMG_20260604_18004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500" y="697800"/>
            <a:ext cx="3134749" cy="417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2" title="IMG_20260603_19143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498" y="697796"/>
            <a:ext cx="3134749" cy="417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2" title="IMG_20260603_19141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6150" y="503000"/>
            <a:ext cx="3234482" cy="431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148206" y="147950"/>
            <a:ext cx="4685400" cy="767700"/>
          </a:xfrm>
          <a:prstGeom prst="rect">
            <a:avLst/>
          </a:prstGeom>
        </p:spPr>
        <p:txBody>
          <a:bodyPr spcFirstLastPara="1" wrap="square" lIns="88025" tIns="88025" rIns="88025" bIns="880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888"/>
              <a:t>SZÉKELYUDVARHELY</a:t>
            </a:r>
            <a:endParaRPr sz="2888"/>
          </a:p>
        </p:txBody>
      </p:sp>
      <p:pic>
        <p:nvPicPr>
          <p:cNvPr id="302" name="Google Shape;302;p33" title="IMG_20260604_0702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7275" y="643850"/>
            <a:ext cx="5658650" cy="424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 txBox="1">
            <a:spLocks noGrp="1"/>
          </p:cNvSpPr>
          <p:nvPr>
            <p:ph type="title"/>
          </p:nvPr>
        </p:nvSpPr>
        <p:spPr>
          <a:xfrm>
            <a:off x="148206" y="147950"/>
            <a:ext cx="4685400" cy="767700"/>
          </a:xfrm>
          <a:prstGeom prst="rect">
            <a:avLst/>
          </a:prstGeom>
        </p:spPr>
        <p:txBody>
          <a:bodyPr spcFirstLastPara="1" wrap="square" lIns="88025" tIns="88025" rIns="88025" bIns="880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888"/>
              <a:t>GYERGYÓSZENTMIKLÓS</a:t>
            </a:r>
            <a:endParaRPr sz="2888"/>
          </a:p>
        </p:txBody>
      </p:sp>
      <p:sp>
        <p:nvSpPr>
          <p:cNvPr id="308" name="Google Shape;308;p34"/>
          <p:cNvSpPr txBox="1">
            <a:spLocks noGrp="1"/>
          </p:cNvSpPr>
          <p:nvPr>
            <p:ph type="body" idx="1"/>
          </p:nvPr>
        </p:nvSpPr>
        <p:spPr>
          <a:xfrm>
            <a:off x="4466950" y="216850"/>
            <a:ext cx="4527900" cy="4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1C2F37"/>
                </a:solidFill>
              </a:rPr>
              <a:t>Hargita megye harmadik legnépesebb városa, az egykori Gyergyószék központja. </a:t>
            </a:r>
            <a:endParaRPr sz="1900">
              <a:solidFill>
                <a:srgbClr val="1C2F37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1C2F37"/>
                </a:solidFill>
              </a:rPr>
              <a:t>A név utótagját Szent Miklósnak szentelt templomáról kapta, a gyergyó szó eredete viszont vitatott. </a:t>
            </a:r>
            <a:endParaRPr sz="1900">
              <a:solidFill>
                <a:srgbClr val="1C2F37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1C2F37"/>
                </a:solidFill>
              </a:rPr>
              <a:t>A helység írásos dokumentumok szerint 1332-ben már állt.</a:t>
            </a:r>
            <a:endParaRPr sz="1900">
              <a:solidFill>
                <a:srgbClr val="1C2F37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1C2F37"/>
                </a:solidFill>
              </a:rPr>
              <a:t>1808-ban hatalmas tűzvész pusztította, melyben 700 ház hamvadt el. </a:t>
            </a:r>
            <a:endParaRPr sz="1900">
              <a:solidFill>
                <a:srgbClr val="1C2F37"/>
              </a:solidFill>
            </a:endParaRPr>
          </a:p>
        </p:txBody>
      </p:sp>
      <p:pic>
        <p:nvPicPr>
          <p:cNvPr id="309" name="Google Shape;30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346" y="915650"/>
            <a:ext cx="3885105" cy="361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4" title="IMG_20260605_09550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950" y="835991"/>
            <a:ext cx="4527898" cy="3583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5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39843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BÉKÁS-SZOROS</a:t>
            </a:r>
            <a:endParaRPr/>
          </a:p>
        </p:txBody>
      </p:sp>
      <p:sp>
        <p:nvSpPr>
          <p:cNvPr id="316" name="Google Shape;316;p35"/>
          <p:cNvSpPr txBox="1">
            <a:spLocks noGrp="1"/>
          </p:cNvSpPr>
          <p:nvPr>
            <p:ph type="body" idx="1"/>
          </p:nvPr>
        </p:nvSpPr>
        <p:spPr>
          <a:xfrm>
            <a:off x="4371550" y="216850"/>
            <a:ext cx="4623300" cy="4701000"/>
          </a:xfrm>
          <a:prstGeom prst="rect">
            <a:avLst/>
          </a:prstGeom>
          <a:ln w="9525" cap="flat" cmpd="sng">
            <a:solidFill>
              <a:srgbClr val="2238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800">
                <a:solidFill>
                  <a:srgbClr val="000000"/>
                </a:solidFill>
              </a:rPr>
              <a:t>A békás szoros egy szurdok völgy erdélyben.</a:t>
            </a:r>
            <a:endParaRPr sz="1800">
              <a:solidFill>
                <a:srgbClr val="000000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800">
                <a:solidFill>
                  <a:srgbClr val="000000"/>
                </a:solidFill>
              </a:rPr>
              <a:t>A szorost 1971-ben védetté vált.Jelenleg a békás szoros a Nagyhagymási-nemzetipark része.</a:t>
            </a:r>
            <a:endParaRPr sz="18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800">
                <a:solidFill>
                  <a:srgbClr val="000000"/>
                </a:solidFill>
              </a:rPr>
              <a:t>Mérete:250m-300m magas.</a:t>
            </a:r>
            <a:r>
              <a:rPr lang="h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2400"/>
              <a:buChar char="●"/>
            </a:pPr>
            <a:r>
              <a:rPr lang="hu" sz="1900">
                <a:solidFill>
                  <a:srgbClr val="000000"/>
                </a:solidFill>
              </a:rPr>
              <a:t>A Békás-szoros Európa egyik természeti ritkasága, amely a Csalhó-hegység lábánál, a Békás-patak és az Aranyos-Beszterce folyók találkozásánál található.</a:t>
            </a:r>
            <a:endParaRPr sz="19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700">
              <a:solidFill>
                <a:schemeClr val="dk1"/>
              </a:solidFill>
            </a:endParaRPr>
          </a:p>
        </p:txBody>
      </p:sp>
      <p:pic>
        <p:nvPicPr>
          <p:cNvPr id="317" name="Google Shape;3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425" y="1220482"/>
            <a:ext cx="4170151" cy="313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5" title="IMG_20260605_115254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425" y="708250"/>
            <a:ext cx="3094149" cy="412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41031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GYILKOS-TÓ</a:t>
            </a:r>
            <a:endParaRPr/>
          </a:p>
        </p:txBody>
      </p:sp>
      <p:sp>
        <p:nvSpPr>
          <p:cNvPr id="324" name="Google Shape;324;p36"/>
          <p:cNvSpPr txBox="1">
            <a:spLocks noGrp="1"/>
          </p:cNvSpPr>
          <p:nvPr>
            <p:ph type="body" idx="1"/>
          </p:nvPr>
        </p:nvSpPr>
        <p:spPr>
          <a:xfrm>
            <a:off x="4231025" y="221250"/>
            <a:ext cx="4763700" cy="4701000"/>
          </a:xfrm>
          <a:prstGeom prst="rect">
            <a:avLst/>
          </a:prstGeom>
          <a:ln w="9525" cap="flat" cmpd="sng">
            <a:solidFill>
              <a:srgbClr val="1F33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1C2F37"/>
                </a:solidFill>
              </a:rPr>
              <a:t>A Gyilkos-tó a Békás-szoros és a Nagyhagymás Nemzeti Park része.</a:t>
            </a:r>
            <a:endParaRPr sz="1900">
              <a:solidFill>
                <a:srgbClr val="1C2F37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1C2F37"/>
                </a:solidFill>
              </a:rPr>
              <a:t>1837-ben keletkezett egy földcsuszamlás következtében, amely elzárta a Békás-patak völgyét.</a:t>
            </a:r>
            <a:endParaRPr sz="1900">
              <a:solidFill>
                <a:srgbClr val="1C2F37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1C2F37"/>
                </a:solidFill>
              </a:rPr>
              <a:t>Különleges látványát a vízből kiálló, elsüllyedt erdő maradványai adják. A tó fokozatosan feltöltődik és visszahúzódik, a közeli Békás-szoros pedig jelentős turisztikai látványosság.</a:t>
            </a:r>
            <a:endParaRPr sz="1900">
              <a:solidFill>
                <a:srgbClr val="1C2F37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900">
              <a:solidFill>
                <a:srgbClr val="1C2F37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900">
              <a:solidFill>
                <a:srgbClr val="1C2F37"/>
              </a:solidFill>
            </a:endParaRPr>
          </a:p>
        </p:txBody>
      </p:sp>
      <p:pic>
        <p:nvPicPr>
          <p:cNvPr id="325" name="Google Shape;3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975" y="1313800"/>
            <a:ext cx="3775148" cy="25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6" title="IMG_20260605_12561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1625" y="404850"/>
            <a:ext cx="5931873" cy="445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41634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SZÉKELYKERESZTÚR</a:t>
            </a:r>
            <a:endParaRPr/>
          </a:p>
        </p:txBody>
      </p:sp>
      <p:sp>
        <p:nvSpPr>
          <p:cNvPr id="332" name="Google Shape;332;p37"/>
          <p:cNvSpPr txBox="1">
            <a:spLocks noGrp="1"/>
          </p:cNvSpPr>
          <p:nvPr>
            <p:ph type="body" idx="1"/>
          </p:nvPr>
        </p:nvSpPr>
        <p:spPr>
          <a:xfrm>
            <a:off x="4352400" y="294925"/>
            <a:ext cx="4623300" cy="4701000"/>
          </a:xfrm>
          <a:prstGeom prst="rect">
            <a:avLst/>
          </a:prstGeom>
        </p:spPr>
        <p:txBody>
          <a:bodyPr spcFirstLastPara="1" wrap="square" lIns="18000" tIns="54000" rIns="91425" bIns="91425" anchor="t" anchorCtr="0">
            <a:noAutofit/>
          </a:bodyPr>
          <a:lstStyle/>
          <a:p>
            <a:pPr marL="468000" lvl="0" indent="-363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A43"/>
              </a:buClr>
              <a:buSzPts val="2100"/>
              <a:buChar char="●"/>
            </a:pPr>
            <a:r>
              <a:rPr lang="hu" sz="1900">
                <a:solidFill>
                  <a:srgbClr val="233A43"/>
                </a:solidFill>
              </a:rPr>
              <a:t>Romániában, Hargita megyében található város.</a:t>
            </a:r>
            <a:endParaRPr sz="1900">
              <a:solidFill>
                <a:srgbClr val="233A43"/>
              </a:solidFill>
            </a:endParaRPr>
          </a:p>
          <a:p>
            <a:pPr marL="468000" lvl="0" indent="-363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A43"/>
              </a:buClr>
              <a:buSzPts val="2100"/>
              <a:buChar char="●"/>
            </a:pPr>
            <a:r>
              <a:rPr lang="hu" sz="1900">
                <a:solidFill>
                  <a:srgbClr val="233A43"/>
                </a:solidFill>
              </a:rPr>
              <a:t>Híres szitakészítőiről korábban Szitáskeresztúrnak hívták.</a:t>
            </a:r>
            <a:endParaRPr sz="1900">
              <a:solidFill>
                <a:srgbClr val="233A43"/>
              </a:solidFill>
            </a:endParaRPr>
          </a:p>
          <a:p>
            <a:pPr marL="468000" lvl="0" indent="-351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A43"/>
              </a:buClr>
              <a:buSzPts val="1900"/>
              <a:buChar char="●"/>
            </a:pPr>
            <a:r>
              <a:rPr lang="hu" sz="1900">
                <a:solidFill>
                  <a:srgbClr val="233A43"/>
                </a:solidFill>
              </a:rPr>
              <a:t>Petőfi Sándor a segesvári csata előtt 1849. július 30-án a Gyárfás udvarházban töltötte  utolsó éjszakáját </a:t>
            </a:r>
            <a:endParaRPr sz="1900">
              <a:solidFill>
                <a:srgbClr val="233A43"/>
              </a:solidFill>
            </a:endParaRPr>
          </a:p>
          <a:p>
            <a:pPr marL="468000" lvl="0" indent="-351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A43"/>
              </a:buClr>
              <a:buSzPts val="1900"/>
              <a:buChar char="●"/>
            </a:pPr>
            <a:r>
              <a:rPr lang="hu" sz="1900">
                <a:solidFill>
                  <a:srgbClr val="233A43"/>
                </a:solidFill>
              </a:rPr>
              <a:t>A kertben álló körtefa alatt írta utolsó versét.</a:t>
            </a:r>
            <a:endParaRPr sz="1900">
              <a:solidFill>
                <a:srgbClr val="233A43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700">
              <a:solidFill>
                <a:srgbClr val="233A43"/>
              </a:solidFill>
            </a:endParaRPr>
          </a:p>
        </p:txBody>
      </p:sp>
      <p:pic>
        <p:nvPicPr>
          <p:cNvPr id="333" name="Google Shape;3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625" y="1038700"/>
            <a:ext cx="3793377" cy="253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7" title="IMG_20260606_085353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838" y="743975"/>
            <a:ext cx="3100424" cy="4133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4054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SEGESVÁR</a:t>
            </a:r>
            <a:endParaRPr/>
          </a:p>
        </p:txBody>
      </p:sp>
      <p:sp>
        <p:nvSpPr>
          <p:cNvPr id="340" name="Google Shape;340;p38"/>
          <p:cNvSpPr txBox="1">
            <a:spLocks noGrp="1"/>
          </p:cNvSpPr>
          <p:nvPr>
            <p:ph type="body" idx="1"/>
          </p:nvPr>
        </p:nvSpPr>
        <p:spPr>
          <a:xfrm>
            <a:off x="4378950" y="221250"/>
            <a:ext cx="4623300" cy="4701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2021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78000" lvl="0" indent="-35105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843"/>
              </a:buClr>
              <a:buSzPts val="1900"/>
              <a:buChar char="●"/>
            </a:pPr>
            <a:r>
              <a:rPr lang="hu" sz="1900">
                <a:solidFill>
                  <a:srgbClr val="233843"/>
                </a:solidFill>
              </a:rPr>
              <a:t>A város Erdély egyik legszebb települése.</a:t>
            </a:r>
            <a:endParaRPr sz="1900">
              <a:solidFill>
                <a:srgbClr val="233843"/>
              </a:solidFill>
            </a:endParaRPr>
          </a:p>
          <a:p>
            <a:pPr marL="378000" lvl="0" indent="-35105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843"/>
              </a:buClr>
              <a:buSzPts val="1900"/>
              <a:buChar char="●"/>
            </a:pPr>
            <a:r>
              <a:rPr lang="hu" sz="1900">
                <a:solidFill>
                  <a:srgbClr val="233843"/>
                </a:solidFill>
              </a:rPr>
              <a:t>A középkori hangulat ma is érezhető városban.</a:t>
            </a:r>
            <a:endParaRPr sz="1900">
              <a:solidFill>
                <a:srgbClr val="233843"/>
              </a:solidFill>
            </a:endParaRPr>
          </a:p>
          <a:p>
            <a:pPr marL="378000" lvl="0" indent="-35105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843"/>
              </a:buClr>
              <a:buSzPts val="1900"/>
              <a:buChar char="●"/>
            </a:pPr>
            <a:r>
              <a:rPr lang="hu" sz="1900">
                <a:solidFill>
                  <a:srgbClr val="233843"/>
                </a:solidFill>
              </a:rPr>
              <a:t>A város utcái macskakövesek és hangulatosak.</a:t>
            </a:r>
            <a:endParaRPr sz="1900">
              <a:solidFill>
                <a:srgbClr val="233843"/>
              </a:solidFill>
            </a:endParaRPr>
          </a:p>
          <a:p>
            <a:pPr marL="378000" lvl="0" indent="-35105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843"/>
              </a:buClr>
              <a:buSzPts val="1900"/>
              <a:buChar char="●"/>
            </a:pPr>
            <a:r>
              <a:rPr lang="hu" sz="1900">
                <a:solidFill>
                  <a:srgbClr val="233843"/>
                </a:solidFill>
              </a:rPr>
              <a:t>A híres Óratorony a város jelképe.</a:t>
            </a:r>
            <a:endParaRPr sz="1900">
              <a:solidFill>
                <a:srgbClr val="233843"/>
              </a:solidFill>
            </a:endParaRPr>
          </a:p>
          <a:p>
            <a:pPr marL="378000" lvl="0" indent="-35105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843"/>
              </a:buClr>
              <a:buSzPts val="1900"/>
              <a:buChar char="●"/>
            </a:pPr>
            <a:r>
              <a:rPr lang="hu" sz="1900">
                <a:solidFill>
                  <a:srgbClr val="233843"/>
                </a:solidFill>
              </a:rPr>
              <a:t>Lakói románok és magyarok is.</a:t>
            </a:r>
            <a:endParaRPr sz="1900">
              <a:solidFill>
                <a:srgbClr val="233843"/>
              </a:solidFill>
            </a:endParaRPr>
          </a:p>
          <a:p>
            <a:pPr marL="378000" lvl="0" indent="-35105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843"/>
              </a:buClr>
              <a:buSzPts val="1900"/>
              <a:buChar char="●"/>
            </a:pPr>
            <a:r>
              <a:rPr lang="hu" sz="1900">
                <a:solidFill>
                  <a:srgbClr val="233843"/>
                </a:solidFill>
              </a:rPr>
              <a:t>Régi épületei nagyon szépek.</a:t>
            </a:r>
            <a:endParaRPr sz="1900">
              <a:solidFill>
                <a:srgbClr val="233843"/>
              </a:solidFill>
            </a:endParaRPr>
          </a:p>
          <a:p>
            <a:pPr marL="378000" lvl="0" indent="-35105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843"/>
              </a:buClr>
              <a:buSzPts val="1900"/>
              <a:buChar char="●"/>
            </a:pPr>
            <a:r>
              <a:rPr lang="hu" sz="1900">
                <a:solidFill>
                  <a:srgbClr val="233843"/>
                </a:solidFill>
              </a:rPr>
              <a:t>A város egy dombon fekszik.</a:t>
            </a:r>
            <a:endParaRPr sz="1900">
              <a:solidFill>
                <a:srgbClr val="233843"/>
              </a:solidFill>
            </a:endParaRPr>
          </a:p>
          <a:p>
            <a:pPr marL="378000" lvl="0" indent="-35105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843"/>
              </a:buClr>
              <a:buSzPts val="1900"/>
              <a:buChar char="●"/>
            </a:pPr>
            <a:r>
              <a:rPr lang="hu" sz="1900">
                <a:solidFill>
                  <a:srgbClr val="233843"/>
                </a:solidFill>
              </a:rPr>
              <a:t>Sok régi templom található itt.</a:t>
            </a:r>
            <a:endParaRPr sz="1900">
              <a:solidFill>
                <a:srgbClr val="23384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rgbClr val="233843"/>
              </a:solidFill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rgbClr val="233843"/>
              </a:solidFill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rgbClr val="233843"/>
              </a:solidFill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700">
              <a:solidFill>
                <a:srgbClr val="233843"/>
              </a:solidFill>
            </a:endParaRPr>
          </a:p>
        </p:txBody>
      </p:sp>
      <p:pic>
        <p:nvPicPr>
          <p:cNvPr id="341" name="Google Shape;34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075" y="849850"/>
            <a:ext cx="2768101" cy="383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8" title="IMG_20260606_09552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650" y="768575"/>
            <a:ext cx="3038100" cy="405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8" title="IMG_20260606_09464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4024" y="273211"/>
            <a:ext cx="3447825" cy="45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39" title="IMG_20260603_1233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8" y="-1330431"/>
            <a:ext cx="9192074" cy="689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3929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KIRÁLYHÁGÓ</a:t>
            </a:r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4371550" y="216850"/>
            <a:ext cx="4623300" cy="4701000"/>
          </a:xfrm>
          <a:prstGeom prst="rect">
            <a:avLst/>
          </a:prstGeom>
          <a:ln w="9525" cap="flat" cmpd="sng">
            <a:solidFill>
              <a:srgbClr val="2034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2100"/>
              <a:buChar char="●"/>
            </a:pPr>
            <a:r>
              <a:rPr lang="hu" sz="1900" b="1">
                <a:solidFill>
                  <a:srgbClr val="000000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Királyhágó</a:t>
            </a:r>
            <a:r>
              <a:rPr lang="hu" sz="1900">
                <a:solidFill>
                  <a:srgbClr val="000000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 (1899-ig </a:t>
            </a:r>
            <a:r>
              <a:rPr lang="hu" sz="1900" i="1">
                <a:solidFill>
                  <a:srgbClr val="000000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Bucsa</a:t>
            </a:r>
            <a:r>
              <a:rPr lang="hu" sz="1900">
                <a:solidFill>
                  <a:srgbClr val="000000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, románul </a:t>
            </a:r>
            <a:r>
              <a:rPr lang="hu" sz="1900" i="1">
                <a:solidFill>
                  <a:srgbClr val="000000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Bucea</a:t>
            </a:r>
            <a:r>
              <a:rPr lang="hu" sz="1900">
                <a:solidFill>
                  <a:srgbClr val="000000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) falu Romániában Kolozs megyében.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2F37"/>
              </a:buClr>
              <a:buSzPts val="2100"/>
              <a:buChar char="●"/>
            </a:pPr>
            <a:r>
              <a:rPr lang="hu" sz="1900">
                <a:solidFill>
                  <a:srgbClr val="000000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 A hágó magassága 582 m, az alatta található településen 1791-ben épült ortodox fatemplom található.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2F37"/>
              </a:buClr>
              <a:buSzPts val="2100"/>
              <a:buChar char="●"/>
            </a:pPr>
            <a:r>
              <a:rPr lang="hu" sz="1800" b="1">
                <a:solidFill>
                  <a:srgbClr val="202122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Királyhágó</a:t>
            </a:r>
            <a:r>
              <a:rPr lang="hu" sz="1800">
                <a:solidFill>
                  <a:srgbClr val="202122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 nevét 1808-ban említették először az oklevelek </a:t>
            </a:r>
            <a:r>
              <a:rPr lang="hu" sz="1800" b="1">
                <a:solidFill>
                  <a:srgbClr val="202122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Bucsa</a:t>
            </a:r>
            <a:r>
              <a:rPr lang="hu" sz="1800">
                <a:solidFill>
                  <a:srgbClr val="202122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 néven.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2F37"/>
              </a:buClr>
              <a:buSzPts val="2100"/>
              <a:buChar char="●"/>
            </a:pPr>
            <a:r>
              <a:rPr lang="hu" sz="1800">
                <a:solidFill>
                  <a:srgbClr val="202122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a Réz-hegységben található, a hagyományos Partium és a történelmi Erdély közötti határ, melyet "Erdély kapujának" neveznek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endParaRPr sz="19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700">
              <a:solidFill>
                <a:schemeClr val="dk1"/>
              </a:solidFill>
            </a:endParaRPr>
          </a:p>
        </p:txBody>
      </p:sp>
      <p:pic>
        <p:nvPicPr>
          <p:cNvPr id="143" name="Google Shape;143;p15"/>
          <p:cNvPicPr preferRelativeResize="0"/>
          <p:nvPr/>
        </p:nvPicPr>
        <p:blipFill rotWithShape="1">
          <a:blip r:embed="rId3">
            <a:alphaModFix/>
          </a:blip>
          <a:srcRect l="6685" r="2858"/>
          <a:stretch/>
        </p:blipFill>
        <p:spPr>
          <a:xfrm>
            <a:off x="199525" y="812400"/>
            <a:ext cx="2759476" cy="4131945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4" name="Google Shape;144;p15" title="IMG_20260601_14521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525" y="842475"/>
            <a:ext cx="4172027" cy="4075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3929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Körösfő</a:t>
            </a:r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body" idx="1"/>
          </p:nvPr>
        </p:nvSpPr>
        <p:spPr>
          <a:xfrm>
            <a:off x="4371550" y="282498"/>
            <a:ext cx="4549426" cy="4635352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indent="-342900">
              <a:lnSpc>
                <a:spcPct val="150000"/>
              </a:lnSpc>
            </a:pPr>
            <a:r>
              <a:rPr lang="hu" sz="1900" dirty="0">
                <a:solidFill>
                  <a:srgbClr val="202122"/>
                </a:solidFill>
                <a:highlight>
                  <a:srgbClr val="FFFFFF"/>
                </a:highlight>
              </a:rPr>
              <a:t>Község </a:t>
            </a:r>
            <a:r>
              <a:rPr lang="hu" sz="1900" dirty="0" smtClean="0">
                <a:solidFill>
                  <a:srgbClr val="202122"/>
                </a:solidFill>
                <a:highlight>
                  <a:srgbClr val="FFFFFF"/>
                </a:highlight>
              </a:rPr>
              <a:t>Romániában, Kolozs megyében.</a:t>
            </a:r>
            <a:endParaRPr lang="hu" sz="19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360000" indent="-342900">
              <a:lnSpc>
                <a:spcPct val="150000"/>
              </a:lnSpc>
            </a:pPr>
            <a:r>
              <a:rPr lang="hu" sz="1900" dirty="0" smtClean="0">
                <a:solidFill>
                  <a:srgbClr val="202122"/>
                </a:solidFill>
                <a:highlight>
                  <a:srgbClr val="FFFFFF"/>
                </a:highlight>
              </a:rPr>
              <a:t>A </a:t>
            </a:r>
            <a:r>
              <a:rPr lang="hu" sz="1900" dirty="0">
                <a:solidFill>
                  <a:srgbClr val="202122"/>
                </a:solidFill>
                <a:highlight>
                  <a:srgbClr val="FFFFFF"/>
                </a:highlight>
              </a:rPr>
              <a:t>Sebes-Körös forrásáról nevezték </a:t>
            </a:r>
            <a:r>
              <a:rPr lang="hu" sz="1900" dirty="0" smtClean="0">
                <a:solidFill>
                  <a:srgbClr val="202122"/>
                </a:solidFill>
                <a:highlight>
                  <a:srgbClr val="FFFFFF"/>
                </a:highlight>
              </a:rPr>
              <a:t>el.</a:t>
            </a:r>
            <a:endParaRPr lang="hu" sz="19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360000" indent="-342900">
              <a:lnSpc>
                <a:spcPct val="150000"/>
              </a:lnSpc>
            </a:pPr>
            <a:r>
              <a:rPr lang="hu" sz="1900" dirty="0" smtClean="0">
                <a:solidFill>
                  <a:srgbClr val="202122"/>
                </a:solidFill>
                <a:highlight>
                  <a:srgbClr val="FFFFFF"/>
                </a:highlight>
              </a:rPr>
              <a:t>A </a:t>
            </a:r>
            <a:r>
              <a:rPr lang="hu" sz="1900" dirty="0">
                <a:solidFill>
                  <a:srgbClr val="202122"/>
                </a:solidFill>
                <a:highlight>
                  <a:srgbClr val="FFFFFF"/>
                </a:highlight>
              </a:rPr>
              <a:t>négy fiatornyas református templom 1764-ben </a:t>
            </a:r>
            <a:r>
              <a:rPr lang="hu" sz="1900" dirty="0" smtClean="0">
                <a:solidFill>
                  <a:srgbClr val="202122"/>
                </a:solidFill>
                <a:highlight>
                  <a:srgbClr val="FFFFFF"/>
                </a:highlight>
              </a:rPr>
              <a:t>épült.</a:t>
            </a:r>
            <a:endParaRPr lang="hu" sz="19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360000" indent="-342900">
              <a:lnSpc>
                <a:spcPct val="150000"/>
              </a:lnSpc>
            </a:pPr>
            <a:r>
              <a:rPr lang="hu" sz="1900" dirty="0" smtClean="0">
                <a:solidFill>
                  <a:srgbClr val="202122"/>
                </a:solidFill>
                <a:highlight>
                  <a:srgbClr val="FFFFFF"/>
                </a:highlight>
              </a:rPr>
              <a:t>A </a:t>
            </a:r>
            <a:r>
              <a:rPr lang="hu" sz="1900" dirty="0">
                <a:solidFill>
                  <a:srgbClr val="202122"/>
                </a:solidFill>
                <a:highlight>
                  <a:srgbClr val="FFFFFF"/>
                </a:highlight>
              </a:rPr>
              <a:t>templom mellett avatták fel a hősi halált halt Vasvári Pál </a:t>
            </a:r>
            <a:r>
              <a:rPr lang="hu" sz="1900" dirty="0" smtClean="0">
                <a:solidFill>
                  <a:srgbClr val="202122"/>
                </a:solidFill>
                <a:highlight>
                  <a:srgbClr val="FFFFFF"/>
                </a:highlight>
              </a:rPr>
              <a:t>emlékművét.</a:t>
            </a:r>
            <a:endParaRPr lang="hu" sz="19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360000" indent="-342900">
              <a:lnSpc>
                <a:spcPct val="150000"/>
              </a:lnSpc>
            </a:pPr>
            <a:r>
              <a:rPr lang="hu" sz="1900" dirty="0" smtClean="0">
                <a:solidFill>
                  <a:srgbClr val="202122"/>
                </a:solidFill>
                <a:highlight>
                  <a:srgbClr val="FFFFFF"/>
                </a:highlight>
              </a:rPr>
              <a:t>Asszonyok </a:t>
            </a:r>
            <a:r>
              <a:rPr lang="hu" sz="1900" dirty="0">
                <a:solidFill>
                  <a:srgbClr val="202122"/>
                </a:solidFill>
                <a:highlight>
                  <a:srgbClr val="FFFFFF"/>
                </a:highlight>
              </a:rPr>
              <a:t>varrotasairól, a férfiak fafaragásairól híres </a:t>
            </a:r>
            <a:r>
              <a:rPr lang="hu" sz="1900" dirty="0" smtClean="0">
                <a:solidFill>
                  <a:srgbClr val="202122"/>
                </a:solidFill>
                <a:highlight>
                  <a:srgbClr val="FFFFFF"/>
                </a:highlight>
              </a:rPr>
              <a:t>település.</a:t>
            </a:r>
            <a:r>
              <a:rPr lang="hu" sz="1900" dirty="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hu" sz="1900" dirty="0" smtClean="0">
                <a:solidFill>
                  <a:srgbClr val="202122"/>
                </a:solidFill>
                <a:highlight>
                  <a:srgbClr val="FFFFFF"/>
                </a:highlight>
              </a:rPr>
              <a:t>Népművészetét </a:t>
            </a:r>
            <a:r>
              <a:rPr lang="hu" sz="1900" dirty="0">
                <a:solidFill>
                  <a:srgbClr val="202122"/>
                </a:solidFill>
                <a:highlight>
                  <a:srgbClr val="FFFFFF"/>
                </a:highlight>
              </a:rPr>
              <a:t>az út menti kirakodóvásárban is megtekinthetjük.</a:t>
            </a:r>
            <a:endParaRPr sz="19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endParaRPr sz="1900" dirty="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pic>
        <p:nvPicPr>
          <p:cNvPr id="151" name="Google Shape;15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825" y="1346800"/>
            <a:ext cx="3998226" cy="2254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 title="IMG_20260601_15590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73" y="602167"/>
            <a:ext cx="3463590" cy="4252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4054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MAGYARLÓNA</a:t>
            </a:r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body" idx="1"/>
          </p:nvPr>
        </p:nvSpPr>
        <p:spPr>
          <a:xfrm>
            <a:off x="8822025" y="216850"/>
            <a:ext cx="1728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700">
              <a:solidFill>
                <a:schemeClr val="dk1"/>
              </a:solidFill>
            </a:endParaRPr>
          </a:p>
        </p:txBody>
      </p:sp>
      <p:pic>
        <p:nvPicPr>
          <p:cNvPr id="159" name="Google Shape;159;p17" title="IMG_20260601_175147_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052" y="686298"/>
            <a:ext cx="2207898" cy="26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 title="IMG_20260601_175158_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0612" y="2471848"/>
            <a:ext cx="2641915" cy="24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 title="IMG_20260601_175105_B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3275" y="249147"/>
            <a:ext cx="3133952" cy="254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 title="IMG_20260601_175131_B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9475" y="2423406"/>
            <a:ext cx="3262126" cy="245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 title="0b53af77-4c89-4cfc-b8c6-c2d80a01e23b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9675" y="280773"/>
            <a:ext cx="3481924" cy="464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 title="5a8dfcf4-706b-4067-a878-e26020111c7a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67612" y="710521"/>
            <a:ext cx="2380700" cy="317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 title="2b8d7ad6-7ec9-4ad0-9d8a-73a46508bd90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6050" y="1655425"/>
            <a:ext cx="2426726" cy="32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 title="2a310d8a-17f0-4ac2-9d0b-37a24b78789e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6050" y="678225"/>
            <a:ext cx="3177788" cy="423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 title="IMG_20260602_070554_B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95474" y="335099"/>
            <a:ext cx="4926551" cy="45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7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7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2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"/>
          <p:cNvSpPr txBox="1">
            <a:spLocks noGrp="1"/>
          </p:cNvSpPr>
          <p:nvPr>
            <p:ph type="title"/>
          </p:nvPr>
        </p:nvSpPr>
        <p:spPr>
          <a:xfrm>
            <a:off x="174600" y="304725"/>
            <a:ext cx="39531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KOLOZSVÁR</a:t>
            </a:r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body" idx="1"/>
          </p:nvPr>
        </p:nvSpPr>
        <p:spPr>
          <a:xfrm>
            <a:off x="4225775" y="395375"/>
            <a:ext cx="4623300" cy="4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Erdély történelmi és kulturális központja. </a:t>
            </a:r>
            <a:endParaRPr sz="1900">
              <a:solidFill>
                <a:srgbClr val="1C2F37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hu" sz="19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Az ország északnyugati részén helyezkedik el.</a:t>
            </a:r>
            <a:endParaRPr sz="19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hu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Kolozsvár főterén, a Szent Mihály-templom déli oldala mellett található.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hu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" sz="1900">
                <a:solidFill>
                  <a:srgbClr val="0A0A0A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I. Ferenc József magyar király</a:t>
            </a:r>
            <a:r>
              <a:rPr lang="hu" sz="19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1887-es kolozsvári látogatása újabb lendületet adott a szoborállításnak.</a:t>
            </a:r>
            <a:r>
              <a:rPr lang="hu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201" y="1562790"/>
            <a:ext cx="3534499" cy="236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 title="IMG_20260602_09405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6900" y="272427"/>
            <a:ext cx="6152177" cy="461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3960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TORDAI SÓBÁNYA</a:t>
            </a:r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body" idx="1"/>
          </p:nvPr>
        </p:nvSpPr>
        <p:spPr>
          <a:xfrm>
            <a:off x="4182425" y="216850"/>
            <a:ext cx="4812600" cy="4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000000"/>
                </a:solidFill>
              </a:rPr>
              <a:t>Torda fő látnivalója az évszázadok óta működő sóbánya,1932-ben zárták be.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hu" sz="1900">
                <a:solidFill>
                  <a:srgbClr val="000000"/>
                </a:solidFill>
              </a:rPr>
              <a:t>Az 1990-es évek elején megnyitották a látogatók számára.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hu" sz="1900">
                <a:solidFill>
                  <a:srgbClr val="000000"/>
                </a:solidFill>
              </a:rPr>
              <a:t>Legfontosabb részei:Ferenc József galéria,  Rudolf tárna, Mária Terézia tárna, József tárna , Gizella tárna.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hu" sz="1900">
                <a:solidFill>
                  <a:srgbClr val="000000"/>
                </a:solidFill>
              </a:rPr>
              <a:t>Az 1881-ben épített kiemelő szerkezet egy nyolcszögletű teremben helyezkedik el.</a:t>
            </a:r>
            <a:endParaRPr sz="19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hu" sz="1900">
                <a:solidFill>
                  <a:srgbClr val="000000"/>
                </a:solidFill>
              </a:rPr>
              <a:t>Turisztikai központ, gyógyhely</a:t>
            </a:r>
            <a:r>
              <a:rPr lang="h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182" name="Google Shape;1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225" y="1124788"/>
            <a:ext cx="3865026" cy="28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 title="IMG_20260602_12273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213" y="1264913"/>
            <a:ext cx="3865027" cy="2898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>
            <a:spLocks noGrp="1"/>
          </p:cNvSpPr>
          <p:nvPr>
            <p:ph type="title"/>
          </p:nvPr>
        </p:nvSpPr>
        <p:spPr>
          <a:xfrm>
            <a:off x="148206" y="147950"/>
            <a:ext cx="4685400" cy="767700"/>
          </a:xfrm>
          <a:prstGeom prst="rect">
            <a:avLst/>
          </a:prstGeom>
        </p:spPr>
        <p:txBody>
          <a:bodyPr spcFirstLastPara="1" wrap="square" lIns="88025" tIns="88025" rIns="88025" bIns="880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888"/>
              <a:t>FELSŐSÓFALVA</a:t>
            </a:r>
            <a:endParaRPr sz="2888"/>
          </a:p>
        </p:txBody>
      </p:sp>
      <p:pic>
        <p:nvPicPr>
          <p:cNvPr id="189" name="Google Shape;189;p20" title="IMG_20260602_1530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929" y="838326"/>
            <a:ext cx="2744625" cy="365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 title="IMG_20260602_15553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789" y="890675"/>
            <a:ext cx="2713229" cy="361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 title="IMG_20260602_15314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6677" y="1629690"/>
            <a:ext cx="1604686" cy="213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 title="IMG_20260602_15584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5540" y="869751"/>
            <a:ext cx="2744625" cy="365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>
            <a:spLocks noGrp="1"/>
          </p:cNvSpPr>
          <p:nvPr>
            <p:ph type="title"/>
          </p:nvPr>
        </p:nvSpPr>
        <p:spPr>
          <a:xfrm>
            <a:off x="268350" y="130600"/>
            <a:ext cx="3937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KOROND</a:t>
            </a:r>
            <a:endParaRPr/>
          </a:p>
        </p:txBody>
      </p:sp>
      <p:sp>
        <p:nvSpPr>
          <p:cNvPr id="198" name="Google Shape;198;p21"/>
          <p:cNvSpPr txBox="1">
            <a:spLocks noGrp="1"/>
          </p:cNvSpPr>
          <p:nvPr>
            <p:ph type="body" idx="1"/>
          </p:nvPr>
        </p:nvSpPr>
        <p:spPr>
          <a:xfrm>
            <a:off x="4312425" y="221250"/>
            <a:ext cx="4623300" cy="4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202122"/>
                </a:solidFill>
                <a:highlight>
                  <a:schemeClr val="dk1"/>
                </a:highlight>
              </a:rPr>
              <a:t>Falu a </a:t>
            </a:r>
            <a:r>
              <a:rPr lang="hu" sz="1900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romániai</a:t>
            </a:r>
            <a:r>
              <a:rPr lang="hu" sz="1900">
                <a:solidFill>
                  <a:srgbClr val="202122"/>
                </a:solidFill>
                <a:highlight>
                  <a:schemeClr val="dk1"/>
                </a:highlight>
              </a:rPr>
              <a:t> </a:t>
            </a:r>
            <a:r>
              <a:rPr lang="hu" sz="1900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Hargita megyében</a:t>
            </a:r>
            <a:r>
              <a:rPr lang="hu" sz="1900">
                <a:solidFill>
                  <a:srgbClr val="202122"/>
                </a:solidFill>
                <a:highlight>
                  <a:schemeClr val="dk1"/>
                </a:highlight>
              </a:rPr>
              <a:t>, Korond </a:t>
            </a:r>
            <a:r>
              <a:rPr lang="hu" sz="1900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község</a:t>
            </a:r>
            <a:r>
              <a:rPr lang="hu" sz="1900">
                <a:solidFill>
                  <a:srgbClr val="202122"/>
                </a:solidFill>
                <a:highlight>
                  <a:schemeClr val="dk1"/>
                </a:highlight>
              </a:rPr>
              <a:t> központja</a:t>
            </a:r>
            <a:r>
              <a:rPr lang="hu" sz="2500">
                <a:solidFill>
                  <a:srgbClr val="202122"/>
                </a:solidFill>
                <a:highlight>
                  <a:schemeClr val="dk1"/>
                </a:highlight>
              </a:rPr>
              <a:t>.</a:t>
            </a:r>
            <a:endParaRPr sz="17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2F37"/>
              </a:buClr>
              <a:buSzPts val="1900"/>
              <a:buChar char="●"/>
            </a:pPr>
            <a:r>
              <a:rPr lang="hu" sz="1900">
                <a:solidFill>
                  <a:srgbClr val="202122"/>
                </a:solidFill>
                <a:highlight>
                  <a:schemeClr val="dk1"/>
                </a:highlight>
              </a:rPr>
              <a:t>A </a:t>
            </a:r>
            <a:r>
              <a:rPr lang="hu" sz="1900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Sóvidék</a:t>
            </a:r>
            <a:r>
              <a:rPr lang="hu" sz="1900">
                <a:solidFill>
                  <a:srgbClr val="202122"/>
                </a:solidFill>
                <a:highlight>
                  <a:schemeClr val="dk1"/>
                </a:highlight>
              </a:rPr>
              <a:t> legnevezetesebb települése.</a:t>
            </a:r>
            <a:endParaRPr sz="1900">
              <a:solidFill>
                <a:srgbClr val="202122"/>
              </a:solidFill>
              <a:highlight>
                <a:schemeClr val="dk1"/>
              </a:highlight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900"/>
              <a:buChar char="●"/>
            </a:pPr>
            <a:r>
              <a:rPr lang="hu" sz="1900">
                <a:solidFill>
                  <a:srgbClr val="202122"/>
                </a:solidFill>
                <a:highlight>
                  <a:schemeClr val="dk1"/>
                </a:highlight>
              </a:rPr>
              <a:t>iparművészeti, idegenforgalmi és művelődési központja</a:t>
            </a:r>
            <a:r>
              <a:rPr lang="hu" sz="2500">
                <a:solidFill>
                  <a:srgbClr val="202122"/>
                </a:solidFill>
                <a:highlight>
                  <a:schemeClr val="dk1"/>
                </a:highlight>
              </a:rPr>
              <a:t>.</a:t>
            </a:r>
            <a:r>
              <a:rPr lang="hu" sz="2500">
                <a:solidFill>
                  <a:srgbClr val="000000"/>
                </a:solidFill>
              </a:rPr>
              <a:t> </a:t>
            </a:r>
            <a:endParaRPr sz="2500">
              <a:solidFill>
                <a:srgbClr val="595959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900"/>
              <a:buChar char="●"/>
            </a:pPr>
            <a:r>
              <a:rPr lang="hu" sz="1900">
                <a:solidFill>
                  <a:srgbClr val="202122"/>
                </a:solidFill>
                <a:highlight>
                  <a:srgbClr val="FFFFFF"/>
                </a:highlight>
              </a:rPr>
              <a:t>A falu </a:t>
            </a:r>
            <a:r>
              <a:rPr lang="hu" sz="1900">
                <a:solidFill>
                  <a:srgbClr val="202122"/>
                </a:solidFill>
                <a:highlight>
                  <a:srgbClr val="FFFFFF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Székelyudvarhelytől</a:t>
            </a:r>
            <a:r>
              <a:rPr lang="hu" sz="1900">
                <a:solidFill>
                  <a:srgbClr val="202122"/>
                </a:solidFill>
                <a:highlight>
                  <a:srgbClr val="FFFFFF"/>
                </a:highlight>
              </a:rPr>
              <a:t> 24 km-re északnyugatra.</a:t>
            </a:r>
            <a:endParaRPr sz="19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900"/>
              <a:buFont typeface="Arial"/>
              <a:buChar char="●"/>
            </a:pPr>
            <a:r>
              <a:rPr lang="hu" sz="1900">
                <a:solidFill>
                  <a:srgbClr val="0A0A0A"/>
                </a:solidFill>
                <a:highlight>
                  <a:srgbClr val="FFFFFF"/>
                </a:highlight>
              </a:rPr>
              <a:t> A település világszerte híres a népi fazekasságáról és a kerámiáról</a:t>
            </a:r>
            <a:r>
              <a:rPr lang="hu" sz="1200">
                <a:solidFill>
                  <a:srgbClr val="0A0A0A"/>
                </a:solidFill>
                <a:highlight>
                  <a:srgbClr val="FFFFFF"/>
                </a:highlight>
              </a:rPr>
              <a:t>.</a:t>
            </a:r>
            <a:r>
              <a:rPr lang="hu" sz="1200">
                <a:solidFill>
                  <a:srgbClr val="0A0A0A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rgbClr val="0A0A0A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9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1400" y="712725"/>
            <a:ext cx="4169700" cy="20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 title="IMG_20260602_163243 (1)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1135" y="712725"/>
            <a:ext cx="3010226" cy="401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1070</Words>
  <Application>Microsoft Office PowerPoint</Application>
  <PresentationFormat>Diavetítés a képernyőre (16:9 oldalarány)</PresentationFormat>
  <Paragraphs>126</Paragraphs>
  <Slides>27</Slides>
  <Notes>27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1" baseType="lpstr">
      <vt:lpstr>Nunito</vt:lpstr>
      <vt:lpstr>Calibri</vt:lpstr>
      <vt:lpstr>Arial</vt:lpstr>
      <vt:lpstr>Shift</vt:lpstr>
      <vt:lpstr>  HATÁRTALANUL!  ERDÉLY 2026. június 01-06.  </vt:lpstr>
      <vt:lpstr>NAGYVÁRAD</vt:lpstr>
      <vt:lpstr>KIRÁLYHÁGÓ</vt:lpstr>
      <vt:lpstr>Körösfő</vt:lpstr>
      <vt:lpstr>MAGYARLÓNA</vt:lpstr>
      <vt:lpstr>KOLOZSVÁR</vt:lpstr>
      <vt:lpstr>TORDAI SÓBÁNYA</vt:lpstr>
      <vt:lpstr>FELSŐSÓFALVA</vt:lpstr>
      <vt:lpstr>KOROND</vt:lpstr>
      <vt:lpstr>FARKASLAKA</vt:lpstr>
      <vt:lpstr>HOMORÓDFÜRDŐ</vt:lpstr>
      <vt:lpstr>CSÍKSZEREDA</vt:lpstr>
      <vt:lpstr>GYIMESBÜKK</vt:lpstr>
      <vt:lpstr>CSÍKSOMLYÓ</vt:lpstr>
      <vt:lpstr>ZETEVÁRALJA</vt:lpstr>
      <vt:lpstr>MADARASI-HARGITA</vt:lpstr>
      <vt:lpstr>MÁRÉFALVA</vt:lpstr>
      <vt:lpstr>SZEJKEFÜRDŐ</vt:lpstr>
      <vt:lpstr>SZÉKELYUDVARHELY</vt:lpstr>
      <vt:lpstr>SZÉKELYUDVARHELY</vt:lpstr>
      <vt:lpstr>SZÉKELYUDVARHELY</vt:lpstr>
      <vt:lpstr>GYERGYÓSZENTMIKLÓS</vt:lpstr>
      <vt:lpstr>BÉKÁS-SZOROS</vt:lpstr>
      <vt:lpstr>GYILKOS-TÓ</vt:lpstr>
      <vt:lpstr>SZÉKELYKERESZTÚR</vt:lpstr>
      <vt:lpstr>SEGESVÁR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HATÁRTALANUL!  ERDÉLY 2026. június 01-06.  </dc:title>
  <cp:lastModifiedBy>Gyurkóné Kirizs E</cp:lastModifiedBy>
  <cp:revision>2</cp:revision>
  <dcterms:modified xsi:type="dcterms:W3CDTF">2026-06-13T08:46:55Z</dcterms:modified>
</cp:coreProperties>
</file>